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4" r:id="rId3"/>
    <p:sldId id="261" r:id="rId4"/>
    <p:sldId id="267" r:id="rId5"/>
    <p:sldId id="278" r:id="rId6"/>
    <p:sldId id="268" r:id="rId7"/>
    <p:sldId id="279" r:id="rId8"/>
    <p:sldId id="280" r:id="rId9"/>
    <p:sldId id="269" r:id="rId10"/>
    <p:sldId id="271" r:id="rId11"/>
    <p:sldId id="272" r:id="rId12"/>
    <p:sldId id="274" r:id="rId13"/>
    <p:sldId id="276" r:id="rId14"/>
    <p:sldId id="281" r:id="rId15"/>
    <p:sldId id="277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66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543E4-D792-4925-9B0E-FD68991B92B4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18173-45B5-41BC-B647-FF80C45DE8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6387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1" dirty="0" smtClean="0">
                <a:latin typeface="华文楷体" pitchFamily="2" charset="-122"/>
                <a:ea typeface="华文楷体" pitchFamily="2" charset="-122"/>
              </a:rPr>
              <a:t>买办原指在广州充当外商译员或助手的人员。</a:t>
            </a:r>
            <a:r>
              <a:rPr lang="en-US" altLang="zh-CN" sz="1200" b="1" dirty="0" smtClean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1200" b="1" dirty="0" smtClean="0">
                <a:latin typeface="华文楷体" pitchFamily="2" charset="-122"/>
                <a:ea typeface="华文楷体" pitchFamily="2" charset="-122"/>
              </a:rPr>
              <a:t>鸦片战争后，外商可以在中国自由雇佣买办，通过他们做生意或办理其他交涉事务。这时的买办已于战前截然不同，完全为外商所控制，成为西方殖民势力侵华的重要工具。五口通商后，买办势力迅速发展形成一个新兴的阶层。</a:t>
            </a:r>
            <a:r>
              <a:rPr lang="en-US" altLang="zh-CN" sz="1200" b="1" dirty="0" smtClean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1200" b="1" dirty="0" smtClean="0">
                <a:latin typeface="华文楷体" pitchFamily="2" charset="-122"/>
                <a:ea typeface="华文楷体" pitchFamily="2" charset="-122"/>
              </a:rPr>
              <a:t>买办在外国人的洋行、公司、银行中充当经纪人，有的则是自己另开商号，专门从事进出口贸易。他们依附于外国资本势力，主要通过收取佣金等方式，迅速积累起巨额财富。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8173-45B5-41BC-B647-FF80C45DE8E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2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自给自足和男耕女织都遭到了破坏，说明我国古代的小农经济开始解体。农业在经济中的主导地位受到了动摇。那为什么会发生这样的现象呢？请同学们结合所学，思考其原因。能回答出因为列强的入侵。列强入侵的哪些表现能够影响到我们的经济结构呢？回答出夺取的经济特权。根据课前回顾的第二个问题，同学们找一找主要有哪些经济特权。回答出关税和开放通商口岸。看一看郑观应所见到的现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8173-45B5-41BC-B647-FF80C45DE8E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840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随着经济上的变动，中国近代的社会逐渐开始了全面的变革。而这样的一种变革，实际上反映了近代以来两种文明间的碰撞。哪两种文明呢？碰撞的结果显然是工业文明对农业文明形成了巨大的冲击。在这样的冲击之下，我们古老的中国该何去何从，成为了摆在郑观应及当时所有有识之士面前的一大问题。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他们该如何选择？古老的中国又会有怎么的变化发生？进而为系列二的课程埋下伏笔。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118173-45B5-41BC-B647-FF80C45DE8E9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10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2732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532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0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7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23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44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7442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09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303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846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815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0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DAE0F-C787-4452-B1D3-251C436061DC}" type="datetimeFigureOut">
              <a:rPr lang="zh-CN" altLang="en-US" smtClean="0"/>
              <a:pPr/>
              <a:t>2017/3/28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E237-CED3-48C9-8CB1-6E73E0A3EDC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766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181559" y="1628800"/>
            <a:ext cx="8712968" cy="3658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</a:t>
            </a:r>
            <a:r>
              <a:rPr lang="en-US" altLang="zh-CN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历史</a:t>
            </a:r>
            <a:r>
              <a:rPr lang="zh-CN" altLang="en-US" sz="5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讲人事，人事该以人为主，事为</a:t>
            </a:r>
            <a:r>
              <a:rPr lang="zh-CN" altLang="en-US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副</a:t>
            </a:r>
            <a:r>
              <a:rPr lang="en-US" altLang="zh-CN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讲到历史人物，当然要讲历史。世运与人物总是相随而来的。时代不同，人物也跟着不同。</a:t>
            </a:r>
            <a:r>
              <a:rPr lang="en-US" altLang="zh-CN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/>
            </a:r>
            <a:br>
              <a:rPr lang="en-US" altLang="zh-CN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5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</a:t>
            </a:r>
            <a:r>
              <a:rPr lang="en-US" altLang="zh-CN" sz="47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47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钱穆</a:t>
            </a:r>
            <a:r>
              <a:rPr lang="en-US" altLang="zh-CN" sz="47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47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中国历史人物</a:t>
            </a:r>
            <a:r>
              <a:rPr lang="en-US" altLang="zh-CN" sz="47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47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646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3672408"/>
          </a:xfrm>
          <a:ln w="25400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松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（松江）、太（太仓）利在梭布，较稻田倍蓰。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近日洋布大行，价才当梭布三分之一。吾村专以纺织为业，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近闻已无纱可纺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。松、太布市，消减大半，去年（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1845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年）棉花客大都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折本，</a:t>
            </a:r>
            <a:r>
              <a:rPr lang="zh-CN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则木棉亦不可收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/>
            </a:r>
            <a:b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——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包世臣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安吴四种</a:t>
            </a:r>
            <a:r>
              <a:rPr lang="en-US" altLang="zh-CN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487" y="4869160"/>
            <a:ext cx="878497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阅读材料并结合补充材料</a:t>
            </a:r>
            <a:r>
              <a:rPr lang="en-US" altLang="zh-CN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，回答：</a:t>
            </a:r>
            <a:endParaRPr lang="en-US" altLang="zh-CN" sz="32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材料反映了什么问题？这样的问题对中国传统的小农经济有何影响？</a:t>
            </a:r>
            <a:endParaRPr lang="zh-CN" altLang="en-US" sz="32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1479" y="908720"/>
            <a:ext cx="8928992" cy="2448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8464" y="1340768"/>
            <a:ext cx="141577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男耕</a:t>
            </a:r>
            <a:endParaRPr lang="en-US" altLang="zh-CN" sz="4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女织</a:t>
            </a:r>
            <a:endParaRPr lang="zh-CN" altLang="en-US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699792" y="2348880"/>
            <a:ext cx="24416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耕织分离</a:t>
            </a:r>
            <a:endParaRPr lang="zh-CN" alt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699792" y="1124744"/>
            <a:ext cx="24416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纺织分离</a:t>
            </a:r>
            <a:endParaRPr lang="zh-CN" alt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 flipV="1">
            <a:off x="1835696" y="1586410"/>
            <a:ext cx="741929" cy="3077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1835696" y="2431307"/>
            <a:ext cx="741929" cy="30229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右大括号 17"/>
          <p:cNvSpPr/>
          <p:nvPr/>
        </p:nvSpPr>
        <p:spPr>
          <a:xfrm>
            <a:off x="5148064" y="1484784"/>
            <a:ext cx="432048" cy="1224135"/>
          </a:xfrm>
          <a:prstGeom prst="rightBrac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5542143" y="1533271"/>
            <a:ext cx="341632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农民和手工业者</a:t>
            </a:r>
            <a:endParaRPr lang="en-US" altLang="zh-CN" sz="36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纷纷破产</a:t>
            </a:r>
            <a:endParaRPr lang="zh-CN" alt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pic>
        <p:nvPicPr>
          <p:cNvPr id="20" name="Picture 6" descr="u=2653271314,93379363&amp;fm=21&amp;g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10" y="336570"/>
            <a:ext cx="4709878" cy="378710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54210" y="4109010"/>
            <a:ext cx="4709878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zh-CN" sz="2000" b="1" dirty="0">
                <a:latin typeface="Times New Roman" pitchFamily="18" charset="0"/>
              </a:rPr>
              <a:t>鸦片战争后流入城市</a:t>
            </a:r>
            <a:r>
              <a:rPr lang="zh-CN" altLang="zh-CN" sz="2000" b="1" dirty="0" smtClean="0">
                <a:latin typeface="Times New Roman" pitchFamily="18" charset="0"/>
              </a:rPr>
              <a:t>的破产</a:t>
            </a:r>
            <a:r>
              <a:rPr lang="zh-CN" altLang="zh-CN" sz="2000" b="1" dirty="0">
                <a:latin typeface="Times New Roman" pitchFamily="18" charset="0"/>
              </a:rPr>
              <a:t>农民</a:t>
            </a:r>
          </a:p>
        </p:txBody>
      </p:sp>
    </p:spTree>
    <p:extLst>
      <p:ext uri="{BB962C8B-B14F-4D97-AF65-F5344CB8AC3E}">
        <p14:creationId xmlns:p14="http://schemas.microsoft.com/office/powerpoint/2010/main" val="422355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4" grpId="0"/>
      <p:bldP spid="15" grpId="0"/>
      <p:bldP spid="18" grpId="0" animBg="1"/>
      <p:bldP spid="19" grpId="0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3487" y="478408"/>
            <a:ext cx="8784976" cy="4462760"/>
          </a:xfrm>
          <a:prstGeom prst="rect">
            <a:avLst/>
          </a:prstGeom>
          <a:ln w="254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1842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——1846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年，茶的出口增长了一倍，打到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8400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多万磅，丝的出口增长近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5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倍，达到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18000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多包。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1846——1856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年，茶的出口再增长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55%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，达到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13000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万磅，丝的出口又增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3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倍多，达到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79000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多包。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这些产品经过商贩、大商人和买办之手，最终进入国际市场，成为工业国的重要原料。而国际市场的需求又反转来影响和制约中国国内农产品的生产。</a:t>
            </a:r>
            <a: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/>
            </a:r>
            <a:br>
              <a:rPr lang="en-US" altLang="zh-CN" sz="3200" b="1" dirty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郑师渠等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中国近代史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第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22-23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页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3487" y="5499229"/>
            <a:ext cx="87849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阅读材料，茶和丝的大量出口，反映了什么问题？这样的问题对中国传统的小农经济有何影响？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504" y="1439385"/>
            <a:ext cx="8928992" cy="24482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2982595" y="1916832"/>
            <a:ext cx="187743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农产品</a:t>
            </a:r>
            <a:endParaRPr lang="en-US" altLang="zh-CN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商品化</a:t>
            </a:r>
            <a:endParaRPr lang="zh-CN" alt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8" name="直接箭头连接符 7"/>
          <p:cNvCxnSpPr/>
          <p:nvPr/>
        </p:nvCxnSpPr>
        <p:spPr>
          <a:xfrm>
            <a:off x="5004048" y="2636912"/>
            <a:ext cx="1152128" cy="3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215017" y="1700808"/>
            <a:ext cx="274947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沦为列强的</a:t>
            </a:r>
            <a:endParaRPr lang="en-US" altLang="zh-CN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商品市场</a:t>
            </a:r>
            <a:endParaRPr lang="en-US" altLang="zh-CN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和原料产地</a:t>
            </a:r>
            <a:endParaRPr lang="zh-CN" alt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1520" y="1910442"/>
            <a:ext cx="131318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自给</a:t>
            </a:r>
            <a:endParaRPr lang="en-US" altLang="zh-CN" sz="44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自足</a:t>
            </a:r>
            <a:endParaRPr lang="zh-CN" altLang="en-US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cxnSp>
        <p:nvCxnSpPr>
          <p:cNvPr id="11" name="直接箭头连接符 10"/>
          <p:cNvCxnSpPr/>
          <p:nvPr/>
        </p:nvCxnSpPr>
        <p:spPr>
          <a:xfrm>
            <a:off x="1830467" y="2635314"/>
            <a:ext cx="1152128" cy="31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94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395536" y="332656"/>
            <a:ext cx="8496944" cy="3312368"/>
            <a:chOff x="395536" y="188640"/>
            <a:chExt cx="8496944" cy="3312368"/>
          </a:xfrm>
        </p:grpSpPr>
        <p:sp>
          <p:nvSpPr>
            <p:cNvPr id="7" name="矩形 6"/>
            <p:cNvSpPr/>
            <p:nvPr/>
          </p:nvSpPr>
          <p:spPr>
            <a:xfrm>
              <a:off x="395536" y="188640"/>
              <a:ext cx="8496944" cy="331236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755576" y="1430356"/>
              <a:ext cx="3262433" cy="101566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zh-CN" altLang="en-US" sz="60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华文新魏" panose="02010800040101010101" pitchFamily="2" charset="-122"/>
                  <a:ea typeface="华文新魏" panose="02010800040101010101" pitchFamily="2" charset="-122"/>
                </a:rPr>
                <a:t>小农经济</a:t>
              </a:r>
              <a:endParaRPr lang="zh-CN" altLang="en-US" sz="6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endParaRPr>
            </a:p>
          </p:txBody>
        </p:sp>
        <p:sp>
          <p:nvSpPr>
            <p:cNvPr id="12" name="左大括号 11"/>
            <p:cNvSpPr/>
            <p:nvPr/>
          </p:nvSpPr>
          <p:spPr>
            <a:xfrm>
              <a:off x="3995937" y="887014"/>
              <a:ext cx="360040" cy="2058615"/>
            </a:xfrm>
            <a:prstGeom prst="leftBrace">
              <a:avLst/>
            </a:prstGeom>
            <a:ln w="38100" cap="rnd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/>
            <p:cNvSpPr/>
            <p:nvPr/>
          </p:nvSpPr>
          <p:spPr>
            <a:xfrm>
              <a:off x="4426821" y="476672"/>
              <a:ext cx="2967480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华文楷体" panose="02010600040101010101" pitchFamily="2" charset="-122"/>
                  <a:ea typeface="华文楷体" panose="02010600040101010101" pitchFamily="2" charset="-122"/>
                </a:rPr>
                <a:t>自给自足</a:t>
              </a:r>
              <a:endParaRPr lang="zh-CN" alt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4426821" y="2483964"/>
              <a:ext cx="295465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zh-CN" altLang="en-US" sz="54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华文楷体" panose="02010600040101010101" pitchFamily="2" charset="-122"/>
                  <a:ea typeface="华文楷体" panose="02010600040101010101" pitchFamily="2" charset="-122"/>
                </a:rPr>
                <a:t>男耕女织</a:t>
              </a:r>
              <a:endParaRPr lang="zh-CN" altLang="en-U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</p:grpSp>
      <p:sp>
        <p:nvSpPr>
          <p:cNvPr id="2" name="波形 1"/>
          <p:cNvSpPr/>
          <p:nvPr/>
        </p:nvSpPr>
        <p:spPr>
          <a:xfrm>
            <a:off x="1259632" y="260648"/>
            <a:ext cx="6340197" cy="3118068"/>
          </a:xfrm>
          <a:prstGeom prst="wave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小农经济（自然经济）</a:t>
            </a:r>
            <a:endParaRPr lang="en-US" altLang="zh-CN" sz="48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48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开始解体</a:t>
            </a:r>
            <a:endParaRPr lang="zh-CN" altLang="en-US" sz="48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 rot="997129">
            <a:off x="4006725" y="3423665"/>
            <a:ext cx="2924947" cy="37702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239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？</a:t>
            </a:r>
            <a:endParaRPr lang="zh-CN" altLang="en-US" sz="239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377803" y="4149080"/>
            <a:ext cx="6340197" cy="1938992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列强攫取了大量的</a:t>
            </a:r>
            <a:endParaRPr lang="en-US" altLang="zh-CN" sz="6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6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经济特权</a:t>
            </a:r>
            <a:endParaRPr lang="zh-CN" altLang="en-US" sz="6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7594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918148"/>
              </p:ext>
            </p:extLst>
          </p:nvPr>
        </p:nvGraphicFramePr>
        <p:xfrm>
          <a:off x="611560" y="2623645"/>
          <a:ext cx="8064895" cy="4189731"/>
        </p:xfrm>
        <a:graphic>
          <a:graphicData uri="http://schemas.openxmlformats.org/drawingml/2006/table">
            <a:tbl>
              <a:tblPr/>
              <a:tblGrid>
                <a:gridCol w="1728192"/>
                <a:gridCol w="1497766"/>
                <a:gridCol w="1612979"/>
                <a:gridCol w="1612979"/>
                <a:gridCol w="1612979"/>
              </a:tblGrid>
              <a:tr h="822325">
                <a:tc gridSpan="5">
                  <a:txBody>
                    <a:bodyPr/>
                    <a:lstStyle/>
                    <a:p>
                      <a:pPr algn="ctr"/>
                      <a:r>
                        <a:rPr lang="zh-CN" altLang="zh-CN" sz="2800" b="1" dirty="0" smtClean="0"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1843年中英协定关税前后几种主要进口货物的新旧税率水准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2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货物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单位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旧税率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新税率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新税率减少百分数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棉花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24.19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77.02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18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棉纱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13.38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58.45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43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头等白洋布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29.93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6.95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76.78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95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本色洋布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20.74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73.19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54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斜纹布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14.92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5.56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62.73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 Box 36"/>
          <p:cNvSpPr txBox="1">
            <a:spLocks noChangeArrowheads="1"/>
          </p:cNvSpPr>
          <p:nvPr/>
        </p:nvSpPr>
        <p:spPr bwMode="auto">
          <a:xfrm>
            <a:off x="36512" y="0"/>
            <a:ext cx="9144000" cy="20005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w"/>
              <a:defRPr sz="32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1pPr>
            <a:lvl2pPr marL="742950" indent="-285750" eaLnBrk="0" hangingPunct="0">
              <a:spcBef>
                <a:spcPct val="20000"/>
              </a:spcBef>
              <a:buSzPct val="95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18" charset="0"/>
                <a:ea typeface="黑体" pitchFamily="49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关税</a:t>
            </a:r>
            <a:r>
              <a:rPr lang="zh-CN" altLang="en-US" sz="4000" b="1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endParaRPr lang="en-US" altLang="zh-CN" sz="4000" b="1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2800" b="1" dirty="0" smtClean="0">
                <a:latin typeface="楷体" panose="02010609060101010101" pitchFamily="49" charset="-122"/>
                <a:ea typeface="楷体" panose="02010609060101010101" pitchFamily="49" charset="-122"/>
              </a:rPr>
              <a:t>是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世界各国普遍征收的一个税种，是指一国海关对进出境的货物或者物品征收的一种税。</a:t>
            </a:r>
            <a:r>
              <a:rPr lang="zh-CN" altLang="en-US" sz="28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关税对国家的民族经济起到保护作用</a:t>
            </a:r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065" y="2044637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摘自严中平等编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中国近代经济史统计资料选辑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28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22964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 autoUpdateAnimBg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甲午战争后开放的通商口岸"/>
          <p:cNvPicPr>
            <a:picLocks noChangeAspect="1" noChangeArrowheads="1"/>
          </p:cNvPicPr>
          <p:nvPr/>
        </p:nvPicPr>
        <p:blipFill>
          <a:blip r:embed="rId2">
            <a:lum bright="-20000"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588" y="0"/>
            <a:ext cx="5002212" cy="68580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76697" y="3051175"/>
            <a:ext cx="2544763" cy="2876550"/>
            <a:chOff x="0" y="0"/>
            <a:chExt cx="1553" cy="1776"/>
          </a:xfrm>
        </p:grpSpPr>
        <p:sp>
          <p:nvSpPr>
            <p:cNvPr id="5" name="AutoShape 18"/>
            <p:cNvSpPr>
              <a:spLocks noChangeArrowheads="1"/>
            </p:cNvSpPr>
            <p:nvPr/>
          </p:nvSpPr>
          <p:spPr bwMode="auto">
            <a:xfrm>
              <a:off x="0" y="1536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CC00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" name="AutoShape 19"/>
            <p:cNvSpPr>
              <a:spLocks noChangeArrowheads="1"/>
            </p:cNvSpPr>
            <p:nvPr/>
          </p:nvSpPr>
          <p:spPr bwMode="auto">
            <a:xfrm>
              <a:off x="864" y="115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CC00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7" name="AutoShape 20"/>
            <p:cNvSpPr>
              <a:spLocks noChangeArrowheads="1"/>
            </p:cNvSpPr>
            <p:nvPr/>
          </p:nvSpPr>
          <p:spPr bwMode="auto">
            <a:xfrm>
              <a:off x="1008" y="864"/>
              <a:ext cx="264" cy="223"/>
            </a:xfrm>
            <a:custGeom>
              <a:avLst/>
              <a:gdLst>
                <a:gd name="T0" fmla="*/ 132 w 264"/>
                <a:gd name="T1" fmla="*/ 0 h 223"/>
                <a:gd name="T2" fmla="*/ 0 w 264"/>
                <a:gd name="T3" fmla="*/ 85 h 223"/>
                <a:gd name="T4" fmla="*/ 50 w 264"/>
                <a:gd name="T5" fmla="*/ 223 h 223"/>
                <a:gd name="T6" fmla="*/ 214 w 264"/>
                <a:gd name="T7" fmla="*/ 223 h 223"/>
                <a:gd name="T8" fmla="*/ 264 w 264"/>
                <a:gd name="T9" fmla="*/ 85 h 223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82 w 264"/>
                <a:gd name="T16" fmla="*/ 85 h 223"/>
                <a:gd name="T17" fmla="*/ 182 w 264"/>
                <a:gd name="T18" fmla="*/ 170 h 2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4" h="223">
                  <a:moveTo>
                    <a:pt x="0" y="85"/>
                  </a:moveTo>
                  <a:lnTo>
                    <a:pt x="101" y="85"/>
                  </a:lnTo>
                  <a:lnTo>
                    <a:pt x="132" y="0"/>
                  </a:lnTo>
                  <a:lnTo>
                    <a:pt x="163" y="85"/>
                  </a:lnTo>
                  <a:lnTo>
                    <a:pt x="264" y="85"/>
                  </a:lnTo>
                  <a:lnTo>
                    <a:pt x="182" y="138"/>
                  </a:lnTo>
                  <a:lnTo>
                    <a:pt x="214" y="223"/>
                  </a:lnTo>
                  <a:lnTo>
                    <a:pt x="132" y="170"/>
                  </a:lnTo>
                  <a:lnTo>
                    <a:pt x="50" y="223"/>
                  </a:lnTo>
                  <a:lnTo>
                    <a:pt x="82" y="138"/>
                  </a:lnTo>
                  <a:close/>
                </a:path>
              </a:pathLst>
            </a:custGeom>
            <a:solidFill>
              <a:srgbClr val="CC00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8" name="AutoShape 21"/>
            <p:cNvSpPr>
              <a:spLocks noChangeArrowheads="1"/>
            </p:cNvSpPr>
            <p:nvPr/>
          </p:nvSpPr>
          <p:spPr bwMode="auto">
            <a:xfrm>
              <a:off x="1296" y="19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CC00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9" name="AutoShape 22"/>
            <p:cNvSpPr>
              <a:spLocks noChangeArrowheads="1"/>
            </p:cNvSpPr>
            <p:nvPr/>
          </p:nvSpPr>
          <p:spPr bwMode="auto">
            <a:xfrm>
              <a:off x="1296" y="0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CC00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2272631" y="299086"/>
            <a:ext cx="3563938" cy="6481762"/>
            <a:chOff x="0" y="0"/>
            <a:chExt cx="2129" cy="4032"/>
          </a:xfrm>
        </p:grpSpPr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1632" y="0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2" name="AutoShape 25"/>
            <p:cNvSpPr>
              <a:spLocks noChangeArrowheads="1"/>
            </p:cNvSpPr>
            <p:nvPr/>
          </p:nvSpPr>
          <p:spPr bwMode="auto">
            <a:xfrm>
              <a:off x="1728" y="3168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1104" y="3168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1872" y="283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" name="AutoShape 28"/>
            <p:cNvSpPr>
              <a:spLocks noChangeArrowheads="1"/>
            </p:cNvSpPr>
            <p:nvPr/>
          </p:nvSpPr>
          <p:spPr bwMode="auto">
            <a:xfrm>
              <a:off x="1488" y="1536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6" name="AutoShape 29"/>
            <p:cNvSpPr>
              <a:spLocks noChangeArrowheads="1"/>
            </p:cNvSpPr>
            <p:nvPr/>
          </p:nvSpPr>
          <p:spPr bwMode="auto">
            <a:xfrm>
              <a:off x="1344" y="163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7" name="AutoShape 30"/>
            <p:cNvSpPr>
              <a:spLocks noChangeArrowheads="1"/>
            </p:cNvSpPr>
            <p:nvPr/>
          </p:nvSpPr>
          <p:spPr bwMode="auto">
            <a:xfrm>
              <a:off x="624" y="187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8" name="AutoShape 31"/>
            <p:cNvSpPr>
              <a:spLocks noChangeArrowheads="1"/>
            </p:cNvSpPr>
            <p:nvPr/>
          </p:nvSpPr>
          <p:spPr bwMode="auto">
            <a:xfrm>
              <a:off x="864" y="2064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9" name="AutoShape 32"/>
            <p:cNvSpPr>
              <a:spLocks noChangeArrowheads="1"/>
            </p:cNvSpPr>
            <p:nvPr/>
          </p:nvSpPr>
          <p:spPr bwMode="auto">
            <a:xfrm>
              <a:off x="1536" y="576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0" name="AutoShape 33"/>
            <p:cNvSpPr>
              <a:spLocks noChangeArrowheads="1"/>
            </p:cNvSpPr>
            <p:nvPr/>
          </p:nvSpPr>
          <p:spPr bwMode="auto">
            <a:xfrm>
              <a:off x="0" y="379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1" name="AutoShape 34"/>
            <p:cNvSpPr>
              <a:spLocks noChangeArrowheads="1"/>
            </p:cNvSpPr>
            <p:nvPr/>
          </p:nvSpPr>
          <p:spPr bwMode="auto">
            <a:xfrm>
              <a:off x="960" y="336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1349375" y="2971800"/>
            <a:ext cx="4011613" cy="1136650"/>
            <a:chOff x="0" y="0"/>
            <a:chExt cx="2513" cy="672"/>
          </a:xfrm>
        </p:grpSpPr>
        <p:sp>
          <p:nvSpPr>
            <p:cNvPr id="23" name="AutoShape 36"/>
            <p:cNvSpPr>
              <a:spLocks noChangeArrowheads="1"/>
            </p:cNvSpPr>
            <p:nvPr/>
          </p:nvSpPr>
          <p:spPr bwMode="auto">
            <a:xfrm>
              <a:off x="0" y="432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" name="AutoShape 37"/>
            <p:cNvSpPr>
              <a:spLocks noChangeArrowheads="1"/>
            </p:cNvSpPr>
            <p:nvPr/>
          </p:nvSpPr>
          <p:spPr bwMode="auto">
            <a:xfrm>
              <a:off x="2160" y="192"/>
              <a:ext cx="257" cy="237"/>
            </a:xfrm>
            <a:custGeom>
              <a:avLst/>
              <a:gdLst>
                <a:gd name="T0" fmla="*/ 129 w 257"/>
                <a:gd name="T1" fmla="*/ 0 h 237"/>
                <a:gd name="T2" fmla="*/ 0 w 257"/>
                <a:gd name="T3" fmla="*/ 91 h 237"/>
                <a:gd name="T4" fmla="*/ 49 w 257"/>
                <a:gd name="T5" fmla="*/ 237 h 237"/>
                <a:gd name="T6" fmla="*/ 208 w 257"/>
                <a:gd name="T7" fmla="*/ 237 h 237"/>
                <a:gd name="T8" fmla="*/ 257 w 257"/>
                <a:gd name="T9" fmla="*/ 91 h 237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1 h 237"/>
                <a:gd name="T17" fmla="*/ 178 w 257"/>
                <a:gd name="T18" fmla="*/ 181 h 23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37">
                  <a:moveTo>
                    <a:pt x="0" y="91"/>
                  </a:moveTo>
                  <a:lnTo>
                    <a:pt x="98" y="91"/>
                  </a:lnTo>
                  <a:lnTo>
                    <a:pt x="129" y="0"/>
                  </a:lnTo>
                  <a:lnTo>
                    <a:pt x="159" y="91"/>
                  </a:lnTo>
                  <a:lnTo>
                    <a:pt x="257" y="91"/>
                  </a:lnTo>
                  <a:lnTo>
                    <a:pt x="178" y="146"/>
                  </a:lnTo>
                  <a:lnTo>
                    <a:pt x="208" y="237"/>
                  </a:lnTo>
                  <a:lnTo>
                    <a:pt x="129" y="181"/>
                  </a:lnTo>
                  <a:lnTo>
                    <a:pt x="49" y="237"/>
                  </a:lnTo>
                  <a:lnTo>
                    <a:pt x="79" y="146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AutoShape 38"/>
            <p:cNvSpPr>
              <a:spLocks noChangeArrowheads="1"/>
            </p:cNvSpPr>
            <p:nvPr/>
          </p:nvSpPr>
          <p:spPr bwMode="auto">
            <a:xfrm>
              <a:off x="2256" y="0"/>
              <a:ext cx="257" cy="240"/>
            </a:xfrm>
            <a:custGeom>
              <a:avLst/>
              <a:gdLst>
                <a:gd name="T0" fmla="*/ 129 w 257"/>
                <a:gd name="T1" fmla="*/ 0 h 240"/>
                <a:gd name="T2" fmla="*/ 0 w 257"/>
                <a:gd name="T3" fmla="*/ 92 h 240"/>
                <a:gd name="T4" fmla="*/ 49 w 257"/>
                <a:gd name="T5" fmla="*/ 240 h 240"/>
                <a:gd name="T6" fmla="*/ 208 w 257"/>
                <a:gd name="T7" fmla="*/ 240 h 240"/>
                <a:gd name="T8" fmla="*/ 257 w 257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79 w 257"/>
                <a:gd name="T16" fmla="*/ 92 h 240"/>
                <a:gd name="T17" fmla="*/ 178 w 257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57" h="240">
                  <a:moveTo>
                    <a:pt x="0" y="92"/>
                  </a:moveTo>
                  <a:lnTo>
                    <a:pt x="98" y="92"/>
                  </a:lnTo>
                  <a:lnTo>
                    <a:pt x="129" y="0"/>
                  </a:lnTo>
                  <a:lnTo>
                    <a:pt x="159" y="92"/>
                  </a:lnTo>
                  <a:lnTo>
                    <a:pt x="257" y="92"/>
                  </a:lnTo>
                  <a:lnTo>
                    <a:pt x="178" y="148"/>
                  </a:lnTo>
                  <a:lnTo>
                    <a:pt x="208" y="240"/>
                  </a:lnTo>
                  <a:lnTo>
                    <a:pt x="129" y="183"/>
                  </a:lnTo>
                  <a:lnTo>
                    <a:pt x="49" y="240"/>
                  </a:lnTo>
                  <a:lnTo>
                    <a:pt x="79" y="148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AutoShape 39"/>
            <p:cNvSpPr>
              <a:spLocks noChangeArrowheads="1"/>
            </p:cNvSpPr>
            <p:nvPr/>
          </p:nvSpPr>
          <p:spPr bwMode="auto">
            <a:xfrm>
              <a:off x="912" y="288"/>
              <a:ext cx="269" cy="240"/>
            </a:xfrm>
            <a:custGeom>
              <a:avLst/>
              <a:gdLst>
                <a:gd name="T0" fmla="*/ 135 w 269"/>
                <a:gd name="T1" fmla="*/ 0 h 240"/>
                <a:gd name="T2" fmla="*/ 0 w 269"/>
                <a:gd name="T3" fmla="*/ 92 h 240"/>
                <a:gd name="T4" fmla="*/ 51 w 269"/>
                <a:gd name="T5" fmla="*/ 240 h 240"/>
                <a:gd name="T6" fmla="*/ 218 w 269"/>
                <a:gd name="T7" fmla="*/ 240 h 240"/>
                <a:gd name="T8" fmla="*/ 269 w 269"/>
                <a:gd name="T9" fmla="*/ 92 h 240"/>
                <a:gd name="T10" fmla="*/ 17694720 60000 65536"/>
                <a:gd name="T11" fmla="*/ 11796480 60000 65536"/>
                <a:gd name="T12" fmla="*/ 5898240 60000 65536"/>
                <a:gd name="T13" fmla="*/ 5898240 60000 65536"/>
                <a:gd name="T14" fmla="*/ 0 60000 65536"/>
                <a:gd name="T15" fmla="*/ 83 w 269"/>
                <a:gd name="T16" fmla="*/ 92 h 240"/>
                <a:gd name="T17" fmla="*/ 186 w 269"/>
                <a:gd name="T18" fmla="*/ 183 h 2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9" h="240">
                  <a:moveTo>
                    <a:pt x="0" y="92"/>
                  </a:moveTo>
                  <a:lnTo>
                    <a:pt x="103" y="92"/>
                  </a:lnTo>
                  <a:lnTo>
                    <a:pt x="135" y="0"/>
                  </a:lnTo>
                  <a:lnTo>
                    <a:pt x="166" y="92"/>
                  </a:lnTo>
                  <a:lnTo>
                    <a:pt x="269" y="92"/>
                  </a:lnTo>
                  <a:lnTo>
                    <a:pt x="186" y="148"/>
                  </a:lnTo>
                  <a:lnTo>
                    <a:pt x="218" y="240"/>
                  </a:lnTo>
                  <a:lnTo>
                    <a:pt x="135" y="183"/>
                  </a:lnTo>
                  <a:lnTo>
                    <a:pt x="51" y="240"/>
                  </a:lnTo>
                  <a:lnTo>
                    <a:pt x="83" y="148"/>
                  </a:lnTo>
                  <a:close/>
                </a:path>
              </a:pathLst>
            </a:custGeom>
            <a:solidFill>
              <a:srgbClr val="00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隶书" pitchFamily="49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6292850" y="596900"/>
            <a:ext cx="26463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FF00"/>
                </a:solidFill>
                <a:ea typeface="华文新魏" pitchFamily="2" charset="-122"/>
              </a:rPr>
              <a:t>        </a:t>
            </a:r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鸦片战争</a:t>
            </a:r>
          </a:p>
          <a:p>
            <a:pPr eaLnBrk="1" hangingPunct="1"/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后开放的通商</a:t>
            </a:r>
          </a:p>
          <a:p>
            <a:pPr eaLnBrk="1" hangingPunct="1"/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口岸</a:t>
            </a:r>
          </a:p>
        </p:txBody>
      </p:sp>
      <p:sp>
        <p:nvSpPr>
          <p:cNvPr id="28" name="Text Box 41"/>
          <p:cNvSpPr txBox="1">
            <a:spLocks noChangeArrowheads="1"/>
          </p:cNvSpPr>
          <p:nvPr/>
        </p:nvSpPr>
        <p:spPr bwMode="auto">
          <a:xfrm>
            <a:off x="6264275" y="2520950"/>
            <a:ext cx="28797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FF00"/>
                </a:solidFill>
                <a:ea typeface="华文新魏" pitchFamily="2" charset="-122"/>
              </a:rPr>
              <a:t>        </a:t>
            </a:r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第二次鸦片战争后开放通商口岸</a:t>
            </a:r>
          </a:p>
        </p:txBody>
      </p:sp>
      <p:sp>
        <p:nvSpPr>
          <p:cNvPr id="29" name="Text Box 42"/>
          <p:cNvSpPr txBox="1">
            <a:spLocks noChangeArrowheads="1"/>
          </p:cNvSpPr>
          <p:nvPr/>
        </p:nvSpPr>
        <p:spPr bwMode="auto">
          <a:xfrm>
            <a:off x="6343650" y="4489450"/>
            <a:ext cx="26463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FFFF00"/>
                </a:solidFill>
                <a:ea typeface="华文新魏" pitchFamily="2" charset="-122"/>
              </a:rPr>
              <a:t>        </a:t>
            </a:r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中日甲午</a:t>
            </a:r>
          </a:p>
          <a:p>
            <a:pPr eaLnBrk="1" hangingPunct="1"/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战争后开放的</a:t>
            </a:r>
          </a:p>
          <a:p>
            <a:pPr eaLnBrk="1" hangingPunct="1"/>
            <a:r>
              <a:rPr lang="zh-CN" altLang="en-US" sz="3200" b="1" dirty="0">
                <a:solidFill>
                  <a:schemeClr val="tx2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通商口岸</a:t>
            </a:r>
          </a:p>
        </p:txBody>
      </p:sp>
      <p:sp>
        <p:nvSpPr>
          <p:cNvPr id="30" name="Text Box 46"/>
          <p:cNvSpPr txBox="1">
            <a:spLocks noChangeArrowheads="1"/>
          </p:cNvSpPr>
          <p:nvPr/>
        </p:nvSpPr>
        <p:spPr bwMode="auto">
          <a:xfrm>
            <a:off x="107504" y="116632"/>
            <a:ext cx="738664" cy="66768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vert="eaVert"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FF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近代中国开放的通商口岸</a:t>
            </a:r>
          </a:p>
        </p:txBody>
      </p:sp>
      <p:sp>
        <p:nvSpPr>
          <p:cNvPr id="31" name="AutoShape 43"/>
          <p:cNvSpPr>
            <a:spLocks noChangeArrowheads="1"/>
          </p:cNvSpPr>
          <p:nvPr/>
        </p:nvSpPr>
        <p:spPr bwMode="auto">
          <a:xfrm>
            <a:off x="6451756" y="596900"/>
            <a:ext cx="531813" cy="509587"/>
          </a:xfrm>
          <a:custGeom>
            <a:avLst/>
            <a:gdLst>
              <a:gd name="T0" fmla="*/ 265907 w 531813"/>
              <a:gd name="T1" fmla="*/ 0 h 509587"/>
              <a:gd name="T2" fmla="*/ 1 w 531813"/>
              <a:gd name="T3" fmla="*/ 194644 h 509587"/>
              <a:gd name="T4" fmla="*/ 101567 w 531813"/>
              <a:gd name="T5" fmla="*/ 509585 h 509587"/>
              <a:gd name="T6" fmla="*/ 430246 w 531813"/>
              <a:gd name="T7" fmla="*/ 509585 h 509587"/>
              <a:gd name="T8" fmla="*/ 531812 w 531813"/>
              <a:gd name="T9" fmla="*/ 194644 h 509587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64341 w 531813"/>
              <a:gd name="T16" fmla="*/ 194646 h 509587"/>
              <a:gd name="T17" fmla="*/ 367472 w 531813"/>
              <a:gd name="T18" fmla="*/ 389287 h 50958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31813" h="509587">
                <a:moveTo>
                  <a:pt x="1" y="194644"/>
                </a:moveTo>
                <a:lnTo>
                  <a:pt x="203136" y="194646"/>
                </a:lnTo>
                <a:lnTo>
                  <a:pt x="265907" y="0"/>
                </a:lnTo>
                <a:lnTo>
                  <a:pt x="328677" y="194646"/>
                </a:lnTo>
                <a:lnTo>
                  <a:pt x="531812" y="194644"/>
                </a:lnTo>
                <a:lnTo>
                  <a:pt x="367472" y="314941"/>
                </a:lnTo>
                <a:lnTo>
                  <a:pt x="430246" y="509585"/>
                </a:lnTo>
                <a:lnTo>
                  <a:pt x="265907" y="389287"/>
                </a:lnTo>
                <a:lnTo>
                  <a:pt x="101567" y="509585"/>
                </a:lnTo>
                <a:lnTo>
                  <a:pt x="164341" y="314941"/>
                </a:lnTo>
                <a:close/>
              </a:path>
            </a:pathLst>
          </a:custGeom>
          <a:solidFill>
            <a:srgbClr val="CC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2" name="AutoShape 44"/>
          <p:cNvSpPr>
            <a:spLocks noChangeArrowheads="1"/>
          </p:cNvSpPr>
          <p:nvPr/>
        </p:nvSpPr>
        <p:spPr bwMode="auto">
          <a:xfrm>
            <a:off x="6472238" y="2489200"/>
            <a:ext cx="557212" cy="485775"/>
          </a:xfrm>
          <a:custGeom>
            <a:avLst/>
            <a:gdLst>
              <a:gd name="T0" fmla="*/ 278606 w 557212"/>
              <a:gd name="T1" fmla="*/ 0 h 485775"/>
              <a:gd name="T2" fmla="*/ 1 w 557212"/>
              <a:gd name="T3" fmla="*/ 185549 h 485775"/>
              <a:gd name="T4" fmla="*/ 106418 w 557212"/>
              <a:gd name="T5" fmla="*/ 485773 h 485775"/>
              <a:gd name="T6" fmla="*/ 450794 w 557212"/>
              <a:gd name="T7" fmla="*/ 485773 h 485775"/>
              <a:gd name="T8" fmla="*/ 557211 w 557212"/>
              <a:gd name="T9" fmla="*/ 185549 h 485775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72190 w 557212"/>
              <a:gd name="T16" fmla="*/ 185550 h 485775"/>
              <a:gd name="T17" fmla="*/ 385022 w 557212"/>
              <a:gd name="T18" fmla="*/ 371097 h 4857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7212" h="485775">
                <a:moveTo>
                  <a:pt x="1" y="185549"/>
                </a:moveTo>
                <a:lnTo>
                  <a:pt x="212837" y="185550"/>
                </a:lnTo>
                <a:lnTo>
                  <a:pt x="278606" y="0"/>
                </a:lnTo>
                <a:lnTo>
                  <a:pt x="344375" y="185550"/>
                </a:lnTo>
                <a:lnTo>
                  <a:pt x="557211" y="185549"/>
                </a:lnTo>
                <a:lnTo>
                  <a:pt x="385022" y="300224"/>
                </a:lnTo>
                <a:lnTo>
                  <a:pt x="450794" y="485773"/>
                </a:lnTo>
                <a:lnTo>
                  <a:pt x="278606" y="371097"/>
                </a:lnTo>
                <a:lnTo>
                  <a:pt x="106418" y="485773"/>
                </a:lnTo>
                <a:lnTo>
                  <a:pt x="172190" y="300224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33" name="AutoShape 45"/>
          <p:cNvSpPr>
            <a:spLocks noChangeArrowheads="1"/>
          </p:cNvSpPr>
          <p:nvPr/>
        </p:nvSpPr>
        <p:spPr bwMode="auto">
          <a:xfrm>
            <a:off x="6543675" y="4492625"/>
            <a:ext cx="588963" cy="511175"/>
          </a:xfrm>
          <a:custGeom>
            <a:avLst/>
            <a:gdLst>
              <a:gd name="T0" fmla="*/ 294482 w 588963"/>
              <a:gd name="T1" fmla="*/ 0 h 511175"/>
              <a:gd name="T2" fmla="*/ 1 w 588963"/>
              <a:gd name="T3" fmla="*/ 195251 h 511175"/>
              <a:gd name="T4" fmla="*/ 112482 w 588963"/>
              <a:gd name="T5" fmla="*/ 511173 h 511175"/>
              <a:gd name="T6" fmla="*/ 476481 w 588963"/>
              <a:gd name="T7" fmla="*/ 511173 h 511175"/>
              <a:gd name="T8" fmla="*/ 588962 w 588963"/>
              <a:gd name="T9" fmla="*/ 195251 h 511175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82001 w 588963"/>
              <a:gd name="T16" fmla="*/ 195252 h 511175"/>
              <a:gd name="T17" fmla="*/ 406962 w 588963"/>
              <a:gd name="T18" fmla="*/ 390500 h 5111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88963" h="511175">
                <a:moveTo>
                  <a:pt x="1" y="195251"/>
                </a:moveTo>
                <a:lnTo>
                  <a:pt x="224965" y="195252"/>
                </a:lnTo>
                <a:lnTo>
                  <a:pt x="294482" y="0"/>
                </a:lnTo>
                <a:lnTo>
                  <a:pt x="363998" y="195252"/>
                </a:lnTo>
                <a:lnTo>
                  <a:pt x="588962" y="195251"/>
                </a:lnTo>
                <a:lnTo>
                  <a:pt x="406962" y="315922"/>
                </a:lnTo>
                <a:lnTo>
                  <a:pt x="476481" y="511173"/>
                </a:lnTo>
                <a:lnTo>
                  <a:pt x="294482" y="390500"/>
                </a:lnTo>
                <a:lnTo>
                  <a:pt x="112482" y="511173"/>
                </a:lnTo>
                <a:lnTo>
                  <a:pt x="182001" y="315922"/>
                </a:lnTo>
                <a:close/>
              </a:path>
            </a:pathLst>
          </a:custGeom>
          <a:solidFill>
            <a:srgbClr val="0033CC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隶书" pitchFamily="49" charset="-122"/>
              </a:defRPr>
            </a:lvl9pPr>
          </a:lstStyle>
          <a:p>
            <a:pPr eaLnBrk="1" hangingPunct="1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184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5536" y="2060848"/>
            <a:ext cx="2239716" cy="2554545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工业</a:t>
            </a:r>
            <a:endParaRPr lang="en-US" altLang="zh-CN" sz="8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文明</a:t>
            </a:r>
            <a:endParaRPr lang="zh-CN" alt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436740" y="2060848"/>
            <a:ext cx="2239716" cy="2554545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农业</a:t>
            </a:r>
            <a:endParaRPr lang="en-US" altLang="zh-CN" sz="8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文明</a:t>
            </a:r>
            <a:endParaRPr lang="zh-CN" alt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2891606" y="3068960"/>
            <a:ext cx="3408586" cy="57606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爆炸形 2 3"/>
          <p:cNvSpPr/>
          <p:nvPr/>
        </p:nvSpPr>
        <p:spPr>
          <a:xfrm>
            <a:off x="2915816" y="1412776"/>
            <a:ext cx="3600400" cy="3672407"/>
          </a:xfrm>
          <a:prstGeom prst="irregularSeal2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80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冲击</a:t>
            </a:r>
          </a:p>
        </p:txBody>
      </p:sp>
      <p:sp>
        <p:nvSpPr>
          <p:cNvPr id="6" name="矩形 5"/>
          <p:cNvSpPr/>
          <p:nvPr/>
        </p:nvSpPr>
        <p:spPr>
          <a:xfrm>
            <a:off x="-107862" y="2060848"/>
            <a:ext cx="9432390" cy="2554545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你如何看待</a:t>
            </a:r>
            <a:endParaRPr lang="en-US" altLang="zh-CN" sz="8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郑观应身份的变化？</a:t>
            </a:r>
            <a:endParaRPr lang="zh-CN" altLang="en-US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758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250706"/>
          </a:xfrm>
        </p:spPr>
        <p:txBody>
          <a:bodyPr>
            <a:normAutofit/>
          </a:bodyPr>
          <a:lstStyle/>
          <a:p>
            <a:r>
              <a:rPr lang="zh-CN" altLang="en-US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从郑观应的一生</a:t>
            </a:r>
            <a: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看中国近代经济的发展</a:t>
            </a:r>
            <a: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54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系列一：鸦片战后中国的社会经济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/>
            </a:r>
            <a:b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系列二：近代工业的艰难起步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/>
            </a:r>
            <a:b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</a:br>
            <a:r>
              <a:rPr lang="zh-CN" altLang="en-US" sz="36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系列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三：民国时期工业的曲折发展</a:t>
            </a:r>
            <a:endParaRPr lang="zh-CN" altLang="en-US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938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994122"/>
          </a:xfrm>
          <a:solidFill>
            <a:srgbClr val="FFFF00"/>
          </a:solidFill>
        </p:spPr>
        <p:txBody>
          <a:bodyPr/>
          <a:lstStyle/>
          <a:p>
            <a:r>
              <a:rPr lang="zh-CN" altLang="en-US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系列一：鸦片战后中国的社会经济</a:t>
            </a:r>
            <a:endParaRPr lang="zh-CN" altLang="en-US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180" y="2717676"/>
            <a:ext cx="3014799" cy="4140324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395536" y="1556792"/>
            <a:ext cx="5328592" cy="4248472"/>
          </a:xfrm>
          <a:prstGeom prst="wedgeRoundRectCallout">
            <a:avLst>
              <a:gd name="adj1" fmla="val 66959"/>
              <a:gd name="adj2" fmla="val 30607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我出生于</a:t>
            </a:r>
            <a:r>
              <a:rPr lang="en-US" altLang="zh-CN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1842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年</a:t>
            </a:r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，从我懂事开始，我所看到的社会和长辈们口中的社会已经完全不一样了。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整个中国发生了翻天覆地的变化</a:t>
            </a:r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。我的生活也跟祖辈们完全不一样。</a:t>
            </a:r>
            <a:endParaRPr lang="zh-CN" altLang="en-US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961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.hexun.com/2010-04-19/1233953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981" y="-27384"/>
            <a:ext cx="28575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圆角矩形标注 1"/>
          <p:cNvSpPr/>
          <p:nvPr/>
        </p:nvSpPr>
        <p:spPr>
          <a:xfrm>
            <a:off x="3491880" y="332656"/>
            <a:ext cx="5112568" cy="2304256"/>
          </a:xfrm>
          <a:prstGeom prst="wedgeRoundRectCallout">
            <a:avLst>
              <a:gd name="adj1" fmla="val -81660"/>
              <a:gd name="adj2" fmla="val -80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除了我的身份变化外，同学们开动脑筋，通过你们所学过的知识，想想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我的身边还会发生哪些变化</a:t>
            </a:r>
            <a:r>
              <a:rPr lang="zh-CN" altLang="en-US" sz="32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？</a:t>
            </a:r>
            <a:endParaRPr lang="zh-CN" altLang="en-US" sz="32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3645024"/>
            <a:ext cx="4680520" cy="298543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1843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年清政府所列进口货物有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80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多种，到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19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世纪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70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年代中期，上海进口洋货已经增加到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180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多种，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1894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年已经达到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580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多种。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——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郭立珍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《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近代中国洋货</a:t>
            </a:r>
            <a:endParaRPr lang="en-US" altLang="zh-CN" sz="24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en-US" altLang="zh-CN" sz="24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进口与消费观念变迁探究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》</a:t>
            </a:r>
            <a:endParaRPr lang="zh-CN" altLang="en-US" sz="24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graphicFrame>
        <p:nvGraphicFramePr>
          <p:cNvPr id="6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556712"/>
              </p:ext>
            </p:extLst>
          </p:nvPr>
        </p:nvGraphicFramePr>
        <p:xfrm>
          <a:off x="4932040" y="3356992"/>
          <a:ext cx="4038600" cy="3400610"/>
        </p:xfrm>
        <a:graphic>
          <a:graphicData uri="http://schemas.openxmlformats.org/drawingml/2006/table">
            <a:tbl>
              <a:tblPr/>
              <a:tblGrid>
                <a:gridCol w="1066800"/>
                <a:gridCol w="2971800"/>
              </a:tblGrid>
              <a:tr h="50405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4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英国对华商品输出情况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新魏" panose="02010800040101010101" pitchFamily="2" charset="-122"/>
                        <a:ea typeface="华文新魏" panose="0201080004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405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年代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输出总额</a:t>
                      </a:r>
                      <a:r>
                        <a:rPr kumimoji="0" lang="zh-CN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（英镑）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969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456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303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619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79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1845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2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394</a:t>
                      </a:r>
                      <a:r>
                        <a:rPr kumimoji="0" lang="zh-CN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，</a:t>
                      </a: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新魏" panose="02010800040101010101" pitchFamily="2" charset="-122"/>
                          <a:ea typeface="华文新魏" panose="02010800040101010101" pitchFamily="2" charset="-122"/>
                        </a:rPr>
                        <a:t>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1979712" y="4437112"/>
            <a:ext cx="5734262" cy="1200329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72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洋货大量涌入</a:t>
            </a:r>
            <a:endParaRPr lang="zh-CN" altLang="en-US" sz="72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5464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588650"/>
              </p:ext>
            </p:extLst>
          </p:nvPr>
        </p:nvGraphicFramePr>
        <p:xfrm>
          <a:off x="1475656" y="116632"/>
          <a:ext cx="6434127" cy="3712808"/>
        </p:xfrm>
        <a:graphic>
          <a:graphicData uri="http://schemas.openxmlformats.org/drawingml/2006/table">
            <a:tbl>
              <a:tblPr/>
              <a:tblGrid>
                <a:gridCol w="2404150"/>
                <a:gridCol w="4029977"/>
              </a:tblGrid>
              <a:tr h="5465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b="1" dirty="0" smtClean="0">
                          <a:latin typeface="华文楷体" panose="02010600040101010101" pitchFamily="2" charset="-122"/>
                          <a:ea typeface="华文楷体" panose="02010600040101010101" pitchFamily="2" charset="-122"/>
                        </a:rPr>
                        <a:t>英国对华商品输出情况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华文宋体" pitchFamily="2" charset="-122"/>
                        <a:ea typeface="华文宋体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3039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年份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输出总额（英镑）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4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1842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969381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9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1843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1456180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04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1844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2303619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4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1845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2394827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440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1846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华文宋体" pitchFamily="2" charset="-122"/>
                          <a:ea typeface="华文宋体" pitchFamily="2" charset="-122"/>
                        </a:rPr>
                        <a:t>1791439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331640" y="2721136"/>
            <a:ext cx="6696744" cy="1152128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915" y="3943225"/>
            <a:ext cx="7666427" cy="294215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 rot="899826">
            <a:off x="2170292" y="2616278"/>
            <a:ext cx="5513048" cy="22159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3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？？？</a:t>
            </a:r>
            <a:endParaRPr lang="zh-CN" altLang="en-US" sz="13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76056" y="6217567"/>
            <a:ext cx="64807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1850</a:t>
            </a:r>
            <a:endParaRPr lang="zh-CN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102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233353"/>
            <a:ext cx="9144000" cy="1323439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阅读以下三则材料</a:t>
            </a:r>
            <a:r>
              <a:rPr lang="zh-CN" alt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，</a:t>
            </a:r>
            <a:endParaRPr lang="en-US" altLang="zh-CN" sz="4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证明自己的相关论点</a:t>
            </a:r>
            <a:r>
              <a:rPr lang="zh-CN" altLang="en-US" sz="40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zh-CN" altLang="en-US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9263" y="1844824"/>
            <a:ext cx="8785225" cy="4824536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zh-CN" altLang="en-US" b="1" dirty="0">
                <a:latin typeface="华文楷体" panose="02010600040101010101" pitchFamily="2" charset="-122"/>
                <a:ea typeface="华文楷体" panose="02010600040101010101" pitchFamily="2" charset="-122"/>
              </a:rPr>
              <a:t>材料</a:t>
            </a:r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一： </a:t>
            </a:r>
            <a:endParaRPr lang="en-US" altLang="zh-CN" b="1" dirty="0" smtClean="0"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“中国人的习惯是这样的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他们除了必不可少的东西外，不论卖给他们的东西多么便宜，他们一概不需要。他们用家庭自织的料子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来缝制自己的衣服，而将余下的拿到附近城镇去卖</a:t>
            </a:r>
            <a:r>
              <a:rPr lang="en-US" altLang="zh-CN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……</a:t>
            </a:r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这个国家十分之九的人都穿这种手织的衣料。”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——1852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年 英国驻华官员米歇尔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                                                    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致香港总督文翰的报告</a:t>
            </a:r>
          </a:p>
        </p:txBody>
      </p:sp>
      <p:sp>
        <p:nvSpPr>
          <p:cNvPr id="4" name="矩形 3"/>
          <p:cNvSpPr/>
          <p:nvPr/>
        </p:nvSpPr>
        <p:spPr>
          <a:xfrm>
            <a:off x="1533791" y="3356992"/>
            <a:ext cx="6120586" cy="110799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自然经济的抵制</a:t>
            </a:r>
            <a:endParaRPr lang="zh-CN" altLang="en-US" sz="66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164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g.taopic.com/uploads/allimg/130324/267855-1303240Q034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889365"/>
            <a:ext cx="3913393" cy="2923260"/>
          </a:xfrm>
          <a:prstGeom prst="rect">
            <a:avLst/>
          </a:prstGeom>
          <a:noFill/>
        </p:spPr>
      </p:pic>
      <p:pic>
        <p:nvPicPr>
          <p:cNvPr id="5" name="Picture 4" descr="http://images.glass.cn/biz/20093/6337323137328900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0320" y="4104948"/>
            <a:ext cx="3918101" cy="2753052"/>
          </a:xfrm>
          <a:prstGeom prst="rect">
            <a:avLst/>
          </a:prstGeom>
          <a:noFill/>
        </p:spPr>
      </p:pic>
      <p:pic>
        <p:nvPicPr>
          <p:cNvPr id="6" name="Picture 6" descr="http://pic2.nipic.com/20090421/678848_010028078_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010" y="3871688"/>
            <a:ext cx="3558475" cy="2957741"/>
          </a:xfrm>
          <a:prstGeom prst="rect">
            <a:avLst/>
          </a:prstGeom>
          <a:noFill/>
        </p:spPr>
      </p:pic>
      <p:pic>
        <p:nvPicPr>
          <p:cNvPr id="7" name="Picture 8" descr="https://img.alicdn.com/imgextra/i1/1909186286/TB2UVmBlXXXXXbhXXXXXXXXXXXX_!!190918628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92080" y="906979"/>
            <a:ext cx="3528392" cy="309808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79512" y="116632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材料二：英国输入中国的主要商品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87716" y="2996952"/>
            <a:ext cx="6968575" cy="110799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不</a:t>
            </a:r>
            <a:r>
              <a:rPr lang="zh-CN" altLang="en-US" sz="6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符合中国的需要</a:t>
            </a:r>
            <a:endParaRPr lang="zh-CN" altLang="en-US" sz="66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901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023834"/>
              </p:ext>
            </p:extLst>
          </p:nvPr>
        </p:nvGraphicFramePr>
        <p:xfrm>
          <a:off x="899593" y="1436752"/>
          <a:ext cx="748883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7"/>
                <a:gridCol w="2664296"/>
                <a:gridCol w="259228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3600" b="1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1853</a:t>
                      </a:r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年中国进口商品消费额（英镑）</a:t>
                      </a:r>
                      <a:endParaRPr lang="zh-CN" altLang="en-US" sz="3600" b="1" dirty="0">
                        <a:solidFill>
                          <a:schemeClr val="tx1"/>
                        </a:solidFill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年度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鸦片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棉纺织品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1853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8241032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600" b="1" dirty="0" smtClean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1125000</a:t>
                      </a:r>
                      <a:endParaRPr lang="zh-CN" altLang="en-US" sz="36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5486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材料三：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1624" y="4005064"/>
            <a:ext cx="6200736" cy="2123658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6600" b="1" cap="none" spc="0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鸦片贸易的影响</a:t>
            </a:r>
            <a:endParaRPr lang="en-US" altLang="zh-CN" sz="6600" b="1" cap="none" spc="0" dirty="0" smtClean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  <a:p>
            <a:pPr algn="ctr"/>
            <a:r>
              <a:rPr lang="zh-CN" altLang="en-US" sz="6600" b="1" dirty="0" smtClean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华文楷体" panose="02010600040101010101" pitchFamily="2" charset="-122"/>
                <a:ea typeface="华文楷体" panose="02010600040101010101" pitchFamily="2" charset="-122"/>
              </a:rPr>
              <a:t>人民购买力不足</a:t>
            </a:r>
            <a:endParaRPr lang="zh-CN" altLang="en-US" sz="6600" b="1" cap="none" spc="0" dirty="0">
              <a:ln w="1905"/>
              <a:solidFill>
                <a:srgbClr val="FFC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5105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g.hexun.com/2010-04-19/12339535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1" y="-31699"/>
            <a:ext cx="2857500" cy="3448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圆角矩形标注 2"/>
          <p:cNvSpPr/>
          <p:nvPr/>
        </p:nvSpPr>
        <p:spPr>
          <a:xfrm>
            <a:off x="3491880" y="332656"/>
            <a:ext cx="5112568" cy="2520280"/>
          </a:xfrm>
          <a:prstGeom prst="wedgeRoundRectCallout">
            <a:avLst>
              <a:gd name="adj1" fmla="val -82288"/>
              <a:gd name="adj2" fmla="val -271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不仅我的身边发生着巨大变化，甚至连</a:t>
            </a:r>
            <a:r>
              <a:rPr lang="zh-CN" altLang="en-US" sz="36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我国的传统经济结构</a:t>
            </a:r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都受到了极大地冲击。</a:t>
            </a:r>
            <a:endParaRPr lang="zh-CN" altLang="en-US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11" name="标题 1"/>
          <p:cNvSpPr txBox="1">
            <a:spLocks/>
          </p:cNvSpPr>
          <p:nvPr/>
        </p:nvSpPr>
        <p:spPr>
          <a:xfrm>
            <a:off x="107504" y="4869160"/>
            <a:ext cx="8928991" cy="79208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b="1" dirty="0" smtClean="0">
                <a:latin typeface="华文楷体" panose="02010600040101010101" pitchFamily="2" charset="-122"/>
                <a:ea typeface="华文楷体" panose="02010600040101010101" pitchFamily="2" charset="-122"/>
              </a:rPr>
              <a:t>我国古代传统的经济结构是什么？</a:t>
            </a:r>
            <a:endParaRPr lang="zh-CN" altLang="en-US" sz="3600" b="1" dirty="0"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4155464"/>
            <a:ext cx="8928991" cy="236988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中国古代经济结构：</a:t>
            </a:r>
            <a:endParaRPr lang="en-US" altLang="zh-CN" sz="40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农业（第一产业）占主导，</a:t>
            </a:r>
            <a:endParaRPr lang="en-US" altLang="zh-CN" sz="3600" b="1" dirty="0" smtClean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r>
              <a:rPr lang="zh-CN" altLang="en-US" sz="36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手工业（第二产业）和商业（第三产业）处于附属地位。</a:t>
            </a:r>
            <a:endParaRPr lang="zh-CN" altLang="en-US" sz="3600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339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5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1253</Words>
  <Application>Microsoft Office PowerPoint</Application>
  <PresentationFormat>全屏显示(4:3)</PresentationFormat>
  <Paragraphs>141</Paragraphs>
  <Slides>15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主题​​</vt:lpstr>
      <vt:lpstr>PowerPoint 演示文稿</vt:lpstr>
      <vt:lpstr>从郑观应的一生 看中国近代经济的发展  系列一：鸦片战后中国的社会经济 系列二：近代工业的艰难起步 系列三：民国时期工业的曲折发展</vt:lpstr>
      <vt:lpstr>系列一：鸦片战后中国的社会经济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松（松江）、太（太仓）利在梭布，较稻田倍蓰。……近日洋布大行，价才当梭布三分之一。吾村专以纺织为业，近闻已无纱可纺。松、太布市，消减大半，去年（1845年）棉花客大都折本，则木棉亦不可收。                                            ——包世臣《安吴四种》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第10课  鸦片战争后的中国社会经济   课标要求</dc:title>
  <dc:creator>dell</dc:creator>
  <cp:lastModifiedBy>dell</cp:lastModifiedBy>
  <cp:revision>68</cp:revision>
  <dcterms:created xsi:type="dcterms:W3CDTF">2017-03-22T05:18:38Z</dcterms:created>
  <dcterms:modified xsi:type="dcterms:W3CDTF">2017-03-28T08:57:20Z</dcterms:modified>
</cp:coreProperties>
</file>